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2" r:id="rId4"/>
    <p:sldId id="257" r:id="rId5"/>
    <p:sldId id="258" r:id="rId6"/>
    <p:sldId id="261" r:id="rId7"/>
    <p:sldId id="268" r:id="rId8"/>
    <p:sldId id="271" r:id="rId9"/>
    <p:sldId id="274" r:id="rId10"/>
    <p:sldId id="273" r:id="rId11"/>
    <p:sldId id="277" r:id="rId12"/>
    <p:sldId id="278" r:id="rId13"/>
    <p:sldId id="279" r:id="rId14"/>
    <p:sldId id="280" r:id="rId15"/>
    <p:sldId id="281" r:id="rId16"/>
    <p:sldId id="28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410" autoAdjust="0"/>
  </p:normalViewPr>
  <p:slideViewPr>
    <p:cSldViewPr snapToGrid="0">
      <p:cViewPr varScale="1">
        <p:scale>
          <a:sx n="79" d="100"/>
          <a:sy n="79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770E-8170-4D11-994F-27BC6DEC9CF1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5C2B1-158D-4BB9-B005-3AE4F7CE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02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07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8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38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38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9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7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4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6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0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36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C2B1-158D-4BB9-B005-3AE4F7CEAB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ahnschrift" panose="020B0502040204020203" pitchFamily="34" charset="0"/>
              </a:rPr>
              <a:t>Blockchain Technology</a:t>
            </a:r>
            <a:endParaRPr lang="en-US" sz="6000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213" y="5044079"/>
            <a:ext cx="8915399" cy="112628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Hyperledger basics</a:t>
            </a:r>
            <a:endParaRPr lang="en-US" sz="36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Ledger</a:t>
            </a:r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onstantia" panose="02030602050306030303" pitchFamily="18" charset="0"/>
              </a:rPr>
              <a:t>Where the record of transactions that take place on assets is maintained.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5052" y="227068"/>
            <a:ext cx="9194549" cy="1661890"/>
          </a:xfrm>
        </p:spPr>
        <p:txBody>
          <a:bodyPr>
            <a:noAutofit/>
          </a:bodyPr>
          <a:lstStyle/>
          <a:p>
            <a:r>
              <a:rPr lang="en-US" sz="4400" dirty="0"/>
              <a:t>Capabilities of Hyperledger fabric</a:t>
            </a:r>
            <a:endParaRPr lang="en-US" sz="4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 panose="02030602050306030303" pitchFamily="18" charset="0"/>
              </a:rPr>
              <a:t>Modular design</a:t>
            </a:r>
          </a:p>
          <a:p>
            <a:r>
              <a:rPr lang="en-US" sz="3200" dirty="0" smtClean="0">
                <a:latin typeface="Constantia" panose="02030602050306030303" pitchFamily="18" charset="0"/>
              </a:rPr>
              <a:t>Chain code</a:t>
            </a:r>
          </a:p>
          <a:p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5052" y="227068"/>
            <a:ext cx="9194549" cy="1661890"/>
          </a:xfrm>
        </p:spPr>
        <p:txBody>
          <a:bodyPr>
            <a:noAutofit/>
          </a:bodyPr>
          <a:lstStyle/>
          <a:p>
            <a:r>
              <a:rPr lang="en-US" sz="4400" dirty="0"/>
              <a:t>Capabilities of Hyperledger fabric</a:t>
            </a:r>
            <a:endParaRPr lang="en-US" sz="4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r>
              <a:rPr lang="en-US" sz="3600" i="1" u="sng" dirty="0" smtClean="0">
                <a:latin typeface="Constantia" panose="02030602050306030303" pitchFamily="18" charset="0"/>
              </a:rPr>
              <a:t>Modular design </a:t>
            </a:r>
            <a:r>
              <a:rPr lang="en-US" sz="3600" dirty="0" smtClean="0">
                <a:latin typeface="Constantia" panose="02030602050306030303" pitchFamily="18" charset="0"/>
              </a:rPr>
              <a:t>– allows for particular customization needs of some of its components e.g. </a:t>
            </a:r>
            <a:r>
              <a:rPr lang="en-US" sz="3600" dirty="0" smtClean="0">
                <a:latin typeface="Constantia" panose="02030602050306030303" pitchFamily="18" charset="0"/>
              </a:rPr>
              <a:t>O</a:t>
            </a:r>
            <a:r>
              <a:rPr lang="en-US" sz="3600" dirty="0" smtClean="0">
                <a:latin typeface="Constantia" panose="02030602050306030303" pitchFamily="18" charset="0"/>
              </a:rPr>
              <a:t>ne can plug-in their own algorithm instead of using inbuilt </a:t>
            </a:r>
            <a:r>
              <a:rPr lang="en-US" sz="3600" dirty="0" smtClean="0">
                <a:latin typeface="Constantia" panose="02030602050306030303" pitchFamily="18" charset="0"/>
              </a:rPr>
              <a:t>algorithms.</a:t>
            </a:r>
            <a:endParaRPr lang="en-US" sz="3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09275" y="1552074"/>
            <a:ext cx="9459244" cy="5532522"/>
          </a:xfrm>
        </p:spPr>
        <p:txBody>
          <a:bodyPr>
            <a:normAutofit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</a:pPr>
            <a:r>
              <a:rPr lang="en-US" sz="3600" i="1" u="sng" dirty="0" smtClean="0">
                <a:latin typeface="Constantia" panose="02030602050306030303" pitchFamily="18" charset="0"/>
              </a:rPr>
              <a:t>Chain code functionality</a:t>
            </a:r>
            <a:r>
              <a:rPr lang="en-US" sz="3600" dirty="0" smtClean="0">
                <a:latin typeface="Constantia" panose="02030602050306030303" pitchFamily="18" charset="0"/>
              </a:rPr>
              <a:t>– </a:t>
            </a:r>
            <a:r>
              <a:rPr lang="en-US" sz="3200" dirty="0" smtClean="0">
                <a:latin typeface="Constantia" panose="02030602050306030303" pitchFamily="18" charset="0"/>
              </a:rPr>
              <a:t>allows application business developers to programing business logi</a:t>
            </a:r>
            <a:r>
              <a:rPr lang="en-US" sz="3200" dirty="0" smtClean="0">
                <a:latin typeface="Constantia" panose="02030602050306030303" pitchFamily="18" charset="0"/>
              </a:rPr>
              <a:t>c in the form of transactions. Chain code validates the inputs and relevant business rules for these transactions.</a:t>
            </a:r>
          </a:p>
          <a:p>
            <a:pPr marL="457200" lvl="3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onstantia" panose="02030602050306030303" pitchFamily="18" charset="0"/>
              </a:rPr>
              <a:t>Channel – selected subset of the members of a business network; they see particular transactions.</a:t>
            </a:r>
          </a:p>
          <a:p>
            <a:pPr marL="457200" lvl="3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latin typeface="Constantia" panose="02030602050306030303" pitchFamily="18" charset="0"/>
              </a:rPr>
              <a:t>Chain code operates within a specific predefined channel </a:t>
            </a:r>
            <a:endParaRPr lang="en-US" sz="3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45369" y="601579"/>
            <a:ext cx="9459244" cy="5532522"/>
          </a:xfrm>
        </p:spPr>
        <p:txBody>
          <a:bodyPr>
            <a:normAutofit lnSpcReduction="10000"/>
          </a:bodyPr>
          <a:lstStyle/>
          <a:p>
            <a:r>
              <a:rPr lang="en-US" sz="3600" i="1" u="sng" dirty="0" smtClean="0">
                <a:latin typeface="Constantia" panose="02030602050306030303" pitchFamily="18" charset="0"/>
              </a:rPr>
              <a:t>Privacy and confidentiality: Channels </a:t>
            </a:r>
            <a:r>
              <a:rPr lang="en-US" sz="3600" dirty="0" smtClean="0">
                <a:latin typeface="Constantia" panose="02030602050306030303" pitchFamily="18" charset="0"/>
              </a:rPr>
              <a:t>– Through them, confidentiality among member sets on the same business network </a:t>
            </a:r>
            <a:r>
              <a:rPr lang="en-US" sz="3600" dirty="0" smtClean="0">
                <a:latin typeface="Constantia" panose="02030602050306030303" pitchFamily="18" charset="0"/>
              </a:rPr>
              <a:t>can be achieved.</a:t>
            </a:r>
          </a:p>
          <a:p>
            <a:pPr lvl="1"/>
            <a:r>
              <a:rPr lang="en-US" sz="3000" dirty="0" smtClean="0">
                <a:latin typeface="Constantia" panose="02030602050306030303" pitchFamily="18" charset="0"/>
              </a:rPr>
              <a:t>Private channels – restricted messaging paths that can be used to provide transaction privacy and confidentiality for specific subsets of network members.</a:t>
            </a:r>
          </a:p>
          <a:p>
            <a:pPr lvl="1"/>
            <a:r>
              <a:rPr lang="en-US" sz="3000" dirty="0" smtClean="0">
                <a:latin typeface="Constantia" panose="02030602050306030303" pitchFamily="18" charset="0"/>
              </a:rPr>
              <a:t>All information (</a:t>
            </a:r>
            <a:r>
              <a:rPr lang="en-US" sz="2000" dirty="0" smtClean="0">
                <a:latin typeface="Constantia" panose="02030602050306030303" pitchFamily="18" charset="0"/>
              </a:rPr>
              <a:t>transactions, members and channel information</a:t>
            </a:r>
            <a:r>
              <a:rPr lang="en-US" sz="3000" dirty="0" smtClean="0">
                <a:latin typeface="Constantia" panose="02030602050306030303" pitchFamily="18" charset="0"/>
              </a:rPr>
              <a:t>) pertaining to a channel is visible only to the members of that particular channel.</a:t>
            </a:r>
            <a:endParaRPr lang="en-US" sz="3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1949116" y="998621"/>
            <a:ext cx="9122360" cy="455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200" dirty="0" smtClean="0">
                <a:latin typeface="Constantia" panose="02030602050306030303" pitchFamily="18" charset="0"/>
              </a:rPr>
              <a:t>Where the record of transactions that take place on assets is maintained.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43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1949116" y="998621"/>
            <a:ext cx="9122360" cy="455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200" i="1" u="sng" dirty="0" smtClean="0">
                <a:latin typeface="Constantia" panose="02030602050306030303" pitchFamily="18" charset="0"/>
              </a:rPr>
              <a:t>Identity management</a:t>
            </a:r>
            <a:r>
              <a:rPr lang="en-US" sz="3200" dirty="0" smtClean="0">
                <a:latin typeface="Constantia" panose="02030602050306030303" pitchFamily="18" charset="0"/>
              </a:rPr>
              <a:t>: All network participants (user ID’s) are managed and authenticated by the MSP.</a:t>
            </a:r>
          </a:p>
          <a:p>
            <a:r>
              <a:rPr lang="en-US" sz="3200" dirty="0" smtClean="0">
                <a:latin typeface="Constantia" panose="02030602050306030303" pitchFamily="18" charset="0"/>
              </a:rPr>
              <a:t>Access control lists can be used to provide additional layers of permissions by authorizing specific operations within the network.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Participants in a network know each other’s identity but don't know what the other is doing</a:t>
            </a:r>
            <a:r>
              <a:rPr lang="en-US" sz="3200" dirty="0" smtClean="0">
                <a:latin typeface="Constantia" panose="02030602050306030303" pitchFamily="18" charset="0"/>
              </a:rPr>
              <a:t>.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69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8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3880" y="1872868"/>
            <a:ext cx="8549818" cy="339216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tantia" panose="02030602050306030303" pitchFamily="18" charset="0"/>
              </a:rPr>
              <a:t>What is Blockchain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tantia" panose="02030602050306030303" pitchFamily="18" charset="0"/>
              </a:rPr>
              <a:t>Blockchain for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tantia" panose="02030602050306030303" pitchFamily="18" charset="0"/>
              </a:rPr>
              <a:t>Hyperledger fabric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tantia" panose="02030602050306030303" pitchFamily="18" charset="0"/>
              </a:rPr>
              <a:t>Capabilities of Hyperledger fabric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nstantia" panose="02030602050306030303" pitchFamily="18" charset="0"/>
              </a:rPr>
              <a:t>Elements of Hyperledger fabric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Constantia" panose="0203060205030603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172011" y="452660"/>
            <a:ext cx="5695639" cy="1147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 smtClean="0">
                <a:latin typeface="Constantia" panose="02030602050306030303" pitchFamily="18" charset="0"/>
              </a:rPr>
              <a:t>Goals</a:t>
            </a:r>
            <a:endParaRPr lang="en-US" sz="48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3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Hyperledger fabric</a:t>
            </a:r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nstantia" panose="02030602050306030303" pitchFamily="18" charset="0"/>
              </a:rPr>
              <a:t>It is a blockchain project within the Linux foundation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It is a private and permissioned blockchain platform</a:t>
            </a:r>
          </a:p>
          <a:p>
            <a:pPr lvl="2"/>
            <a:r>
              <a:rPr lang="en-US" sz="2400" dirty="0" smtClean="0">
                <a:latin typeface="Constantia" panose="02030602050306030303" pitchFamily="18" charset="0"/>
              </a:rPr>
              <a:t>Members are known</a:t>
            </a:r>
          </a:p>
          <a:p>
            <a:pPr lvl="2"/>
            <a:r>
              <a:rPr lang="en-US" sz="2400" dirty="0" smtClean="0">
                <a:latin typeface="Constantia" panose="02030602050306030303" pitchFamily="18" charset="0"/>
              </a:rPr>
              <a:t>They enroll through a MSP (</a:t>
            </a:r>
            <a:r>
              <a:rPr lang="en-US" sz="2000" dirty="0" smtClean="0">
                <a:latin typeface="Constantia" panose="02030602050306030303" pitchFamily="18" charset="0"/>
              </a:rPr>
              <a:t>membership service provider</a:t>
            </a:r>
            <a:r>
              <a:rPr lang="en-US" sz="2400" dirty="0" smtClean="0">
                <a:latin typeface="Constantia" panose="02030602050306030303" pitchFamily="18" charset="0"/>
              </a:rPr>
              <a:t>)</a:t>
            </a:r>
          </a:p>
          <a:p>
            <a:pPr lvl="2"/>
            <a:endParaRPr lang="en-US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771650"/>
            <a:ext cx="9492569" cy="42227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Describing a business network and its members</a:t>
            </a:r>
          </a:p>
          <a:p>
            <a:pPr marL="0" indent="0">
              <a:buNone/>
            </a:pP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e.g</a:t>
            </a: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. for a </a:t>
            </a: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fruit export business</a:t>
            </a:r>
          </a:p>
          <a:p>
            <a:pPr marL="0" indent="0">
              <a:buNone/>
            </a:pPr>
            <a:r>
              <a:rPr lang="en-US" sz="3200" dirty="0">
                <a:latin typeface="Constantia" panose="02030602050306030303" pitchFamily="18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- Farmers </a:t>
            </a:r>
          </a:p>
          <a:p>
            <a:pPr marL="0" indent="0">
              <a:buNone/>
            </a:pPr>
            <a:r>
              <a:rPr lang="en-US" sz="3200" dirty="0">
                <a:latin typeface="Constantia" panose="02030602050306030303" pitchFamily="18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- Quality evaluators</a:t>
            </a:r>
          </a:p>
          <a:p>
            <a:pPr marL="0" indent="0">
              <a:buNone/>
            </a:pPr>
            <a:r>
              <a:rPr lang="en-US" sz="3200" dirty="0">
                <a:latin typeface="Constantia" panose="02030602050306030303" pitchFamily="18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Constantia" panose="02030602050306030303" pitchFamily="18" charset="0"/>
                <a:sym typeface="Wingdings" panose="05000000000000000000" pitchFamily="2" charset="2"/>
              </a:rPr>
              <a:t>- Shipping/ Transport company</a:t>
            </a:r>
          </a:p>
          <a:p>
            <a:pPr marL="0" indent="0">
              <a:buNone/>
            </a:pPr>
            <a:endParaRPr lang="en-US" sz="2400" dirty="0" smtClean="0">
              <a:latin typeface="Constantia" panose="020306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982" y="490760"/>
            <a:ext cx="8911687" cy="128089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Business network</a:t>
            </a:r>
            <a:endParaRPr lang="en-US" sz="5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nstantia" panose="02030602050306030303" pitchFamily="18" charset="0"/>
              </a:rPr>
              <a:t>Business </a:t>
            </a:r>
            <a:r>
              <a:rPr lang="en-US" sz="4800" dirty="0" smtClean="0">
                <a:latin typeface="Constantia" panose="02030602050306030303" pitchFamily="18" charset="0"/>
              </a:rPr>
              <a:t>network: Components</a:t>
            </a:r>
            <a:endParaRPr lang="en-US" sz="4800" dirty="0">
              <a:latin typeface="Constantia" panose="0203060205030603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nstantia" panose="02030602050306030303" pitchFamily="18" charset="0"/>
              </a:rPr>
              <a:t>Members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Smart contracts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Transactions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Participants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Ledger</a:t>
            </a:r>
          </a:p>
          <a:p>
            <a:endParaRPr lang="en-US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nstantia" panose="02030602050306030303" pitchFamily="18" charset="0"/>
              </a:rPr>
              <a:t>Members</a:t>
            </a:r>
            <a:endParaRPr lang="en-US" sz="40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onstantia" panose="02030602050306030303" pitchFamily="18" charset="0"/>
              </a:rPr>
              <a:t>Different parties who interact with the company in and during its business operations</a:t>
            </a:r>
          </a:p>
          <a:p>
            <a:pPr marL="0" indent="0">
              <a:buNone/>
            </a:pPr>
            <a:endParaRPr lang="en-US" sz="40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nstantia" panose="02030602050306030303" pitchFamily="18" charset="0"/>
              </a:rPr>
              <a:t>e.g. farmers, shipping company, suppliers etc.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Smart contract</a:t>
            </a:r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onstantia" panose="02030602050306030303" pitchFamily="18" charset="0"/>
              </a:rPr>
              <a:t>Business rules and business logic</a:t>
            </a:r>
          </a:p>
          <a:p>
            <a:pPr marL="0" indent="0">
              <a:buNone/>
            </a:pPr>
            <a:r>
              <a:rPr lang="en-US" sz="3600" dirty="0" smtClean="0">
                <a:latin typeface="Constantia" panose="02030602050306030303" pitchFamily="18" charset="0"/>
              </a:rPr>
              <a:t>Rules governing how the manufacturer deals with the different members.</a:t>
            </a: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onstantia" panose="02030602050306030303" pitchFamily="18" charset="0"/>
              </a:rPr>
              <a:t>e.g. Fruit can only belong to one participant at a time, an owner can sell a fruit only once etc.</a:t>
            </a:r>
            <a:endParaRPr lang="en-US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Transaction</a:t>
            </a:r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8265" y="1748590"/>
            <a:ext cx="8915400" cy="4000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 panose="02030602050306030303" pitchFamily="18" charset="0"/>
              </a:rPr>
              <a:t>They implement the underlying business processes and business rules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nstantia" panose="02030602050306030303" pitchFamily="18" charset="0"/>
              </a:rPr>
              <a:t>Participant</a:t>
            </a:r>
            <a:endParaRPr lang="en-US" sz="5400" dirty="0">
              <a:latin typeface="Constantia" panose="0203060205030603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005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 panose="02030602050306030303" pitchFamily="18" charset="0"/>
              </a:rPr>
              <a:t>They use credentials obtained from the MSP to access the </a:t>
            </a:r>
            <a:r>
              <a:rPr lang="en-US" sz="3200" dirty="0" smtClean="0">
                <a:latin typeface="Constantia" panose="02030602050306030303" pitchFamily="18" charset="0"/>
              </a:rPr>
              <a:t>business network and </a:t>
            </a:r>
            <a:r>
              <a:rPr lang="en-US" sz="3200" dirty="0">
                <a:latin typeface="Constantia" panose="02030602050306030303" pitchFamily="18" charset="0"/>
              </a:rPr>
              <a:t>i</a:t>
            </a:r>
            <a:r>
              <a:rPr lang="en-US" sz="3200" dirty="0" smtClean="0">
                <a:latin typeface="Constantia" panose="02030602050306030303" pitchFamily="18" charset="0"/>
              </a:rPr>
              <a:t>nvoke transactions.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Blockchain Technology</Template>
  <TotalTime>727</TotalTime>
  <Words>433</Words>
  <Application>Microsoft Office PowerPoint</Application>
  <PresentationFormat>Widescreen</PresentationFormat>
  <Paragraphs>68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Bahnschrift</vt:lpstr>
      <vt:lpstr>Calibri</vt:lpstr>
      <vt:lpstr>Century Gothic</vt:lpstr>
      <vt:lpstr>Constantia</vt:lpstr>
      <vt:lpstr>Wingdings</vt:lpstr>
      <vt:lpstr>Wingdings 3</vt:lpstr>
      <vt:lpstr>Wisp</vt:lpstr>
      <vt:lpstr>Blockchain Technology</vt:lpstr>
      <vt:lpstr>PowerPoint Presentation</vt:lpstr>
      <vt:lpstr>Hyperledger fabric</vt:lpstr>
      <vt:lpstr>Business network</vt:lpstr>
      <vt:lpstr>Business network: Components</vt:lpstr>
      <vt:lpstr>Members</vt:lpstr>
      <vt:lpstr>Smart contract</vt:lpstr>
      <vt:lpstr>Transaction</vt:lpstr>
      <vt:lpstr>Participant</vt:lpstr>
      <vt:lpstr>Ledger</vt:lpstr>
      <vt:lpstr>Capabilities of Hyperledger fabric</vt:lpstr>
      <vt:lpstr>Capabilities of Hyperledger fabric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 Technology</dc:title>
  <dc:creator>Eunice Maingi</dc:creator>
  <cp:lastModifiedBy>Eunice Maingi</cp:lastModifiedBy>
  <cp:revision>24</cp:revision>
  <dcterms:created xsi:type="dcterms:W3CDTF">2019-04-01T07:07:12Z</dcterms:created>
  <dcterms:modified xsi:type="dcterms:W3CDTF">2019-04-08T14:06:41Z</dcterms:modified>
</cp:coreProperties>
</file>